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5" r:id="rId4"/>
    <p:sldId id="258" r:id="rId5"/>
    <p:sldId id="259" r:id="rId6"/>
    <p:sldId id="261" r:id="rId7"/>
    <p:sldId id="260" r:id="rId8"/>
    <p:sldId id="262" r:id="rId9"/>
    <p:sldId id="263" r:id="rId10"/>
    <p:sldId id="274" r:id="rId11"/>
    <p:sldId id="267" r:id="rId12"/>
    <p:sldId id="268" r:id="rId13"/>
    <p:sldId id="266" r:id="rId14"/>
    <p:sldId id="269" r:id="rId15"/>
    <p:sldId id="264" r:id="rId16"/>
    <p:sldId id="271" r:id="rId17"/>
    <p:sldId id="272" r:id="rId18"/>
    <p:sldId id="273" r:id="rId19"/>
    <p:sldId id="270" r:id="rId20"/>
    <p:sldId id="276" r:id="rId21"/>
    <p:sldId id="280" r:id="rId22"/>
    <p:sldId id="281" r:id="rId23"/>
    <p:sldId id="282" r:id="rId24"/>
    <p:sldId id="279" r:id="rId25"/>
    <p:sldId id="26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92"/>
    <p:restoredTop sz="90372"/>
  </p:normalViewPr>
  <p:slideViewPr>
    <p:cSldViewPr snapToGrid="0" snapToObjects="1">
      <p:cViewPr>
        <p:scale>
          <a:sx n="79" d="100"/>
          <a:sy n="79" d="100"/>
        </p:scale>
        <p:origin x="144" y="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2.png>
</file>

<file path=ppt/media/image14.png>
</file>

<file path=ppt/media/image15.png>
</file>

<file path=ppt/media/image2.jpeg>
</file>

<file path=ppt/media/image26.tiff>
</file>

<file path=ppt/media/image27.tiff>
</file>

<file path=ppt/media/image28.tiff>
</file>

<file path=ppt/media/image29.tiff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19AC9-A80E-E447-A489-BE92F8D27993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B9AC87-E833-764A-B3F5-9B4F70BB4D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904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buff barred warbler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F9B99-DD1F-E648-8FDD-62DD024F74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947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shama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F9B99-DD1F-E648-8FDD-62DD024F74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5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B9AC87-E833-764A-B3F5-9B4F70BB4D8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561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30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30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128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1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9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314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823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171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3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843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97C3C-5AC4-C94F-A004-4616A00AE68C}" type="datetimeFigureOut">
              <a:rPr lang="en-US" smtClean="0"/>
              <a:t>10/30/15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CCE792-D468-4C41-BC58-84EE01928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Relationship Id="rId3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Relationship Id="rId3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Relationship Id="rId3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4" Type="http://schemas.openxmlformats.org/officeDocument/2006/relationships/image" Target="../media/image27.tiff"/><Relationship Id="rId5" Type="http://schemas.openxmlformats.org/officeDocument/2006/relationships/image" Target="../media/image28.tiff"/><Relationship Id="rId6" Type="http://schemas.openxmlformats.org/officeDocument/2006/relationships/image" Target="../media/image29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Relationship Id="rId3" Type="http://schemas.openxmlformats.org/officeDocument/2006/relationships/image" Target="../media/image3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6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3.emf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5.png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3927" y="1260446"/>
            <a:ext cx="9144000" cy="2387600"/>
          </a:xfrm>
        </p:spPr>
        <p:txBody>
          <a:bodyPr/>
          <a:lstStyle/>
          <a:p>
            <a:r>
              <a:rPr lang="en-US" dirty="0" smtClean="0"/>
              <a:t>Assembly of the </a:t>
            </a:r>
            <a:br>
              <a:rPr lang="en-US" dirty="0" smtClean="0"/>
            </a:br>
            <a:r>
              <a:rPr lang="en-US" dirty="0" smtClean="0"/>
              <a:t>Himalayan Avifauna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7618" y="4589315"/>
            <a:ext cx="1335271" cy="17108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75926" y="3804484"/>
            <a:ext cx="233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>
                <a:latin typeface="+mj-lt"/>
              </a:rPr>
              <a:t>Kushal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Dey</a:t>
            </a:r>
            <a:endParaRPr lang="en-US" dirty="0" smtClean="0">
              <a:latin typeface="+mj-lt"/>
            </a:endParaRPr>
          </a:p>
          <a:p>
            <a:pPr algn="ctr"/>
            <a:r>
              <a:rPr lang="en-US" dirty="0" smtClean="0">
                <a:latin typeface="+mj-lt"/>
              </a:rPr>
              <a:t>Stephens Lab, Statistics</a:t>
            </a:r>
            <a:endParaRPr lang="en-US" dirty="0">
              <a:latin typeface="+mj-lt"/>
            </a:endParaRPr>
          </a:p>
        </p:txBody>
      </p:sp>
      <p:pic>
        <p:nvPicPr>
          <p:cNvPr id="9" name="Picture 8" descr="DSC01442.JPG"/>
          <p:cNvPicPr>
            <a:picLocks noChangeAspect="1"/>
          </p:cNvPicPr>
          <p:nvPr/>
        </p:nvPicPr>
        <p:blipFill rotWithShape="1">
          <a:blip r:embed="rId3"/>
          <a:srcRect l="29405" t="38001" r="38864" b="19622"/>
          <a:stretch/>
        </p:blipFill>
        <p:spPr>
          <a:xfrm>
            <a:off x="5072984" y="4589315"/>
            <a:ext cx="1707005" cy="170987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945833" y="3665985"/>
            <a:ext cx="18341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Alex White</a:t>
            </a:r>
          </a:p>
          <a:p>
            <a:pPr algn="ctr"/>
            <a:r>
              <a:rPr lang="en-US" dirty="0" smtClean="0">
                <a:latin typeface="+mj-lt"/>
              </a:rPr>
              <a:t>Trevor Price</a:t>
            </a:r>
          </a:p>
          <a:p>
            <a:pPr algn="ctr"/>
            <a:r>
              <a:rPr lang="en-US" dirty="0" err="1" smtClean="0">
                <a:latin typeface="+mj-lt"/>
              </a:rPr>
              <a:t>Dhananjai</a:t>
            </a:r>
            <a:r>
              <a:rPr lang="en-US" dirty="0" smtClean="0">
                <a:latin typeface="+mj-lt"/>
              </a:rPr>
              <a:t> Mohan</a:t>
            </a:r>
            <a:endParaRPr lang="en-US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0"/>
            <a:ext cx="1831760" cy="6858000"/>
            <a:chOff x="0" y="993003"/>
            <a:chExt cx="1581324" cy="5460696"/>
          </a:xfrm>
        </p:grpSpPr>
        <p:pic>
          <p:nvPicPr>
            <p:cNvPr id="13" name="Picture 12" descr="IMG_9364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100" t="16567" b="2224"/>
            <a:stretch/>
          </p:blipFill>
          <p:spPr>
            <a:xfrm>
              <a:off x="0" y="993003"/>
              <a:ext cx="1581324" cy="1962664"/>
            </a:xfrm>
            <a:prstGeom prst="rect">
              <a:avLst/>
            </a:prstGeom>
          </p:spPr>
        </p:pic>
        <p:pic>
          <p:nvPicPr>
            <p:cNvPr id="14" name="Picture 13" descr="IMG_9191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488" b="33333"/>
            <a:stretch/>
          </p:blipFill>
          <p:spPr>
            <a:xfrm>
              <a:off x="0" y="2947201"/>
              <a:ext cx="1581324" cy="1286016"/>
            </a:xfrm>
            <a:prstGeom prst="rect">
              <a:avLst/>
            </a:prstGeom>
          </p:spPr>
        </p:pic>
        <p:pic>
          <p:nvPicPr>
            <p:cNvPr id="15" name="Picture 14" descr="IMG_8830_2.JP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62" b="28719"/>
            <a:stretch/>
          </p:blipFill>
          <p:spPr>
            <a:xfrm>
              <a:off x="0" y="4218454"/>
              <a:ext cx="1581323" cy="1235271"/>
            </a:xfrm>
            <a:prstGeom prst="rect">
              <a:avLst/>
            </a:prstGeom>
          </p:spPr>
        </p:pic>
        <p:pic>
          <p:nvPicPr>
            <p:cNvPr id="16" name="Picture 15" descr="IMG_8655.JPG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60" b="50614"/>
            <a:stretch/>
          </p:blipFill>
          <p:spPr>
            <a:xfrm>
              <a:off x="1" y="5216431"/>
              <a:ext cx="1581322" cy="1237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86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445"/>
          <a:stretch/>
        </p:blipFill>
        <p:spPr>
          <a:xfrm>
            <a:off x="2812474" y="476004"/>
            <a:ext cx="6412346" cy="561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7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68"/>
          <a:stretch/>
        </p:blipFill>
        <p:spPr>
          <a:xfrm>
            <a:off x="2784764" y="3782288"/>
            <a:ext cx="6435207" cy="2590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57"/>
          <a:stretch/>
        </p:blipFill>
        <p:spPr>
          <a:xfrm>
            <a:off x="2812474" y="476004"/>
            <a:ext cx="6412346" cy="330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164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30"/>
          <a:stretch/>
        </p:blipFill>
        <p:spPr>
          <a:xfrm>
            <a:off x="3338947" y="-133596"/>
            <a:ext cx="5555672" cy="720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072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750" y="1799359"/>
            <a:ext cx="8826500" cy="4838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094" r="52203" b="31425"/>
          <a:stretch/>
        </p:blipFill>
        <p:spPr>
          <a:xfrm>
            <a:off x="1682750" y="387927"/>
            <a:ext cx="3734378" cy="23800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42" t="44924" r="2865" b="31595"/>
          <a:stretch/>
        </p:blipFill>
        <p:spPr>
          <a:xfrm>
            <a:off x="6439609" y="387927"/>
            <a:ext cx="3562220" cy="2380098"/>
          </a:xfrm>
          <a:prstGeom prst="rect">
            <a:avLst/>
          </a:prstGeom>
        </p:spPr>
      </p:pic>
      <p:sp>
        <p:nvSpPr>
          <p:cNvPr id="10" name="TextBox 53"/>
          <p:cNvSpPr txBox="1">
            <a:spLocks noChangeArrowheads="1"/>
          </p:cNvSpPr>
          <p:nvPr/>
        </p:nvSpPr>
        <p:spPr bwMode="auto">
          <a:xfrm>
            <a:off x="4278340" y="2768025"/>
            <a:ext cx="1701396" cy="372398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solidFill>
                  <a:srgbClr val="FF0000"/>
                </a:solidFill>
                <a:latin typeface="+mj-lt"/>
              </a:rPr>
              <a:t>Passerines</a:t>
            </a:r>
            <a:endParaRPr lang="en-US" sz="18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4278341" y="3008111"/>
            <a:ext cx="1692172" cy="372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solidFill>
                  <a:srgbClr val="0000FF"/>
                </a:solidFill>
                <a:latin typeface="+mj-lt"/>
              </a:rPr>
              <a:t>Non Passerines</a:t>
            </a:r>
            <a:endParaRPr lang="en-US" sz="1800" dirty="0">
              <a:solidFill>
                <a:srgbClr val="0000FF"/>
              </a:solidFill>
              <a:latin typeface="+mj-lt"/>
            </a:endParaRPr>
          </a:p>
        </p:txBody>
      </p:sp>
      <p:sp>
        <p:nvSpPr>
          <p:cNvPr id="13" name="TextBox 53"/>
          <p:cNvSpPr txBox="1">
            <a:spLocks noChangeArrowheads="1"/>
          </p:cNvSpPr>
          <p:nvPr/>
        </p:nvSpPr>
        <p:spPr bwMode="auto">
          <a:xfrm>
            <a:off x="8558755" y="2768025"/>
            <a:ext cx="1701396" cy="372398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solidFill>
                  <a:srgbClr val="FF0000"/>
                </a:solidFill>
                <a:latin typeface="+mj-lt"/>
              </a:rPr>
              <a:t>Passerines</a:t>
            </a:r>
            <a:endParaRPr lang="en-US" sz="18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8558756" y="3008111"/>
            <a:ext cx="1692172" cy="372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solidFill>
                  <a:srgbClr val="0000FF"/>
                </a:solidFill>
                <a:latin typeface="+mj-lt"/>
              </a:rPr>
              <a:t>Non Passerines</a:t>
            </a:r>
            <a:endParaRPr lang="en-US" sz="1800" dirty="0">
              <a:solidFill>
                <a:srgbClr val="0000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4758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27" y="886691"/>
            <a:ext cx="11329818" cy="487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65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577" y="2242868"/>
            <a:ext cx="6306532" cy="44723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691"/>
          <a:stretch/>
        </p:blipFill>
        <p:spPr>
          <a:xfrm>
            <a:off x="1426531" y="0"/>
            <a:ext cx="6664623" cy="270709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091154" y="5519058"/>
            <a:ext cx="3009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“Assemblage dispersion fields”</a:t>
            </a:r>
          </a:p>
          <a:p>
            <a:r>
              <a:rPr lang="en-US" dirty="0" smtClean="0">
                <a:latin typeface="+mj-lt"/>
              </a:rPr>
              <a:t>Graves and </a:t>
            </a:r>
            <a:r>
              <a:rPr lang="en-US" dirty="0" err="1" smtClean="0">
                <a:latin typeface="+mj-lt"/>
              </a:rPr>
              <a:t>Rahbek</a:t>
            </a:r>
            <a:r>
              <a:rPr lang="en-US" dirty="0" smtClean="0">
                <a:latin typeface="+mj-lt"/>
              </a:rPr>
              <a:t> 2005 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57747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685311" y="568035"/>
            <a:ext cx="7148944" cy="5664880"/>
            <a:chOff x="2535384" y="651162"/>
            <a:chExt cx="7148944" cy="56648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952" b="-30"/>
            <a:stretch/>
          </p:blipFill>
          <p:spPr>
            <a:xfrm>
              <a:off x="2535384" y="651162"/>
              <a:ext cx="7148944" cy="5664880"/>
            </a:xfrm>
            <a:prstGeom prst="rect">
              <a:avLst/>
            </a:prstGeom>
          </p:spPr>
        </p:pic>
        <p:cxnSp>
          <p:nvCxnSpPr>
            <p:cNvPr id="8" name="Straight Arrow Connector 7"/>
            <p:cNvCxnSpPr/>
            <p:nvPr/>
          </p:nvCxnSpPr>
          <p:spPr>
            <a:xfrm>
              <a:off x="4184073" y="3865418"/>
              <a:ext cx="77585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/>
            <p:cNvSpPr/>
            <p:nvPr/>
          </p:nvSpPr>
          <p:spPr>
            <a:xfrm>
              <a:off x="4059382" y="969818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01346" y="969817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09599" y="2858961"/>
            <a:ext cx="39762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Why does the “transition” move up </a:t>
            </a:r>
          </a:p>
          <a:p>
            <a:r>
              <a:rPr lang="en-US" dirty="0" smtClean="0">
                <a:latin typeface="+mj-lt"/>
              </a:rPr>
              <a:t>from 1500m to 3000m in the West, </a:t>
            </a:r>
          </a:p>
          <a:p>
            <a:r>
              <a:rPr lang="en-US" dirty="0" smtClean="0">
                <a:latin typeface="+mj-lt"/>
              </a:rPr>
              <a:t>but remain at 1500 in the East?</a:t>
            </a:r>
            <a:endParaRPr lang="en-US" dirty="0">
              <a:latin typeface="+mj-lt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308764" y="3320626"/>
            <a:ext cx="14131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5721927" y="3320627"/>
            <a:ext cx="0" cy="309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4239491" y="3320626"/>
            <a:ext cx="14824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33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685311" y="568035"/>
            <a:ext cx="7148944" cy="5664880"/>
            <a:chOff x="2535384" y="651162"/>
            <a:chExt cx="7148944" cy="56648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952" b="-30"/>
            <a:stretch/>
          </p:blipFill>
          <p:spPr>
            <a:xfrm>
              <a:off x="2535384" y="651162"/>
              <a:ext cx="7148944" cy="566488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059382" y="969818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01346" y="969817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09599" y="2858961"/>
            <a:ext cx="39762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Why does the “transition” move up </a:t>
            </a:r>
          </a:p>
          <a:p>
            <a:r>
              <a:rPr lang="en-US" dirty="0" smtClean="0">
                <a:latin typeface="+mj-lt"/>
              </a:rPr>
              <a:t>from 1500m to 3000m in the West, </a:t>
            </a:r>
          </a:p>
          <a:p>
            <a:r>
              <a:rPr lang="en-US" dirty="0" smtClean="0">
                <a:latin typeface="+mj-lt"/>
              </a:rPr>
              <a:t>but remain at 1500 in the East?</a:t>
            </a:r>
            <a:endParaRPr lang="en-US" dirty="0">
              <a:latin typeface="+mj-lt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308764" y="3320626"/>
            <a:ext cx="14131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5721927" y="3320627"/>
            <a:ext cx="0" cy="3941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4239491" y="3320626"/>
            <a:ext cx="14824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ame 1"/>
          <p:cNvSpPr/>
          <p:nvPr/>
        </p:nvSpPr>
        <p:spPr>
          <a:xfrm>
            <a:off x="5244336" y="3714750"/>
            <a:ext cx="842140" cy="2076450"/>
          </a:xfrm>
          <a:prstGeom prst="frame">
            <a:avLst>
              <a:gd name="adj1" fmla="val 1827"/>
            </a:avLst>
          </a:prstGeom>
          <a:solidFill>
            <a:schemeClr val="tx1"/>
          </a:solidFill>
          <a:ln w="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11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685311" y="886690"/>
            <a:ext cx="7148944" cy="5010527"/>
            <a:chOff x="2535384" y="969817"/>
            <a:chExt cx="7148944" cy="501052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799" b="3586"/>
            <a:stretch/>
          </p:blipFill>
          <p:spPr>
            <a:xfrm>
              <a:off x="2535384" y="3326658"/>
              <a:ext cx="7148944" cy="2653686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059382" y="969818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01346" y="969817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09599" y="2858961"/>
            <a:ext cx="39762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Why does the “transition” move up </a:t>
            </a:r>
          </a:p>
          <a:p>
            <a:r>
              <a:rPr lang="en-US" dirty="0" smtClean="0">
                <a:latin typeface="+mj-lt"/>
              </a:rPr>
              <a:t>from 1500m to 3000m in the West, </a:t>
            </a:r>
          </a:p>
          <a:p>
            <a:r>
              <a:rPr lang="en-US" dirty="0" smtClean="0">
                <a:latin typeface="+mj-lt"/>
              </a:rPr>
              <a:t>but remain at 1500 in the East?</a:t>
            </a:r>
            <a:endParaRPr lang="en-US" dirty="0">
              <a:latin typeface="+mj-lt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308764" y="3320626"/>
            <a:ext cx="14131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4239491" y="3320626"/>
            <a:ext cx="14824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5721927" y="3320627"/>
            <a:ext cx="0" cy="3941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61" t="21515" r="8311" b="26691"/>
          <a:stretch/>
        </p:blipFill>
        <p:spPr>
          <a:xfrm>
            <a:off x="4595439" y="3848101"/>
            <a:ext cx="2321176" cy="1726222"/>
          </a:xfrm>
          <a:prstGeom prst="rect">
            <a:avLst/>
          </a:prstGeom>
        </p:spPr>
      </p:pic>
      <p:sp>
        <p:nvSpPr>
          <p:cNvPr id="2" name="Frame 1"/>
          <p:cNvSpPr/>
          <p:nvPr/>
        </p:nvSpPr>
        <p:spPr>
          <a:xfrm>
            <a:off x="5244336" y="3714750"/>
            <a:ext cx="842140" cy="2076450"/>
          </a:xfrm>
          <a:prstGeom prst="frame">
            <a:avLst>
              <a:gd name="adj1" fmla="val 1827"/>
            </a:avLst>
          </a:prstGeom>
          <a:solidFill>
            <a:schemeClr val="tx1"/>
          </a:solidFill>
          <a:ln w="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0" t="21494" r="45980" b="26711"/>
          <a:stretch/>
        </p:blipFill>
        <p:spPr>
          <a:xfrm>
            <a:off x="7713604" y="3848101"/>
            <a:ext cx="2435173" cy="17299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699844" y="3333022"/>
            <a:ext cx="20848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/>
              <a:t>4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548" b="-30"/>
          <a:stretch/>
        </p:blipFill>
        <p:spPr>
          <a:xfrm>
            <a:off x="3685311" y="504967"/>
            <a:ext cx="7148944" cy="3012722"/>
          </a:xfrm>
          <a:prstGeom prst="rect">
            <a:avLst/>
          </a:prstGeom>
        </p:spPr>
      </p:pic>
      <p:sp>
        <p:nvSpPr>
          <p:cNvPr id="21" name="Frame 20"/>
          <p:cNvSpPr/>
          <p:nvPr/>
        </p:nvSpPr>
        <p:spPr>
          <a:xfrm>
            <a:off x="5244336" y="999524"/>
            <a:ext cx="842140" cy="2076450"/>
          </a:xfrm>
          <a:prstGeom prst="frame">
            <a:avLst>
              <a:gd name="adj1" fmla="val 1827"/>
            </a:avLst>
          </a:prstGeom>
          <a:solidFill>
            <a:schemeClr val="tx1"/>
          </a:solidFill>
          <a:ln w="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96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27" y="886691"/>
            <a:ext cx="11329818" cy="487333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99" t="20952" r="9923" b="26151"/>
          <a:stretch/>
        </p:blipFill>
        <p:spPr>
          <a:xfrm>
            <a:off x="6703476" y="1426826"/>
            <a:ext cx="1694985" cy="16572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6" t="20975" r="45432" b="26012"/>
          <a:stretch/>
        </p:blipFill>
        <p:spPr>
          <a:xfrm>
            <a:off x="8744929" y="1426826"/>
            <a:ext cx="1818993" cy="16709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5" t="21129" r="45438" b="25997"/>
          <a:stretch/>
        </p:blipFill>
        <p:spPr>
          <a:xfrm>
            <a:off x="8744929" y="3609974"/>
            <a:ext cx="1818993" cy="16673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52" t="21015" r="9862" b="26073"/>
          <a:stretch/>
        </p:blipFill>
        <p:spPr>
          <a:xfrm>
            <a:off x="6703476" y="3609974"/>
            <a:ext cx="1719799" cy="166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78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968494" y="343254"/>
            <a:ext cx="6265216" cy="5558776"/>
            <a:chOff x="186112" y="585788"/>
            <a:chExt cx="6317082" cy="6032500"/>
          </a:xfrm>
        </p:grpSpPr>
        <p:pic>
          <p:nvPicPr>
            <p:cNvPr id="8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1613" y="585788"/>
              <a:ext cx="6159500" cy="6032500"/>
            </a:xfrm>
            <a:prstGeom prst="rect">
              <a:avLst/>
            </a:prstGeom>
            <a:noFill/>
            <a:ln>
              <a:noFill/>
            </a:ln>
            <a:extLst/>
          </p:spPr>
        </p:pic>
        <p:sp>
          <p:nvSpPr>
            <p:cNvPr id="9" name="Rectangle 8"/>
            <p:cNvSpPr/>
            <p:nvPr/>
          </p:nvSpPr>
          <p:spPr>
            <a:xfrm>
              <a:off x="1109663" y="328771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359416" y="2865438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576388" y="2582863"/>
              <a:ext cx="109537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827213" y="2127250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087563" y="1627188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338388" y="142081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555875" y="120491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816225" y="157321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816225" y="1204913"/>
              <a:ext cx="107950" cy="1412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044825" y="2160881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294063" y="2312988"/>
              <a:ext cx="109537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544888" y="2508250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795713" y="274796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044950" y="3205456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285178" y="3530600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534416" y="3867150"/>
              <a:ext cx="109537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795838" y="4497388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012253" y="4713581"/>
              <a:ext cx="109538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263078" y="4943475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5480050" y="523716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5969000" y="557371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741988" y="5454650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1" name="Oval 30"/>
            <p:cNvSpPr/>
            <p:nvPr/>
          </p:nvSpPr>
          <p:spPr>
            <a:xfrm>
              <a:off x="1098550" y="4137025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2" name="Oval 31"/>
            <p:cNvSpPr/>
            <p:nvPr/>
          </p:nvSpPr>
          <p:spPr>
            <a:xfrm>
              <a:off x="1306513" y="4011613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3" name="Oval 32"/>
            <p:cNvSpPr/>
            <p:nvPr/>
          </p:nvSpPr>
          <p:spPr>
            <a:xfrm>
              <a:off x="1547813" y="4197350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4" name="Oval 33"/>
            <p:cNvSpPr/>
            <p:nvPr/>
          </p:nvSpPr>
          <p:spPr>
            <a:xfrm>
              <a:off x="1811338" y="4271963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5" name="Oval 34"/>
            <p:cNvSpPr/>
            <p:nvPr/>
          </p:nvSpPr>
          <p:spPr>
            <a:xfrm>
              <a:off x="2074863" y="4213225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6" name="Oval 35"/>
            <p:cNvSpPr/>
            <p:nvPr/>
          </p:nvSpPr>
          <p:spPr>
            <a:xfrm>
              <a:off x="2338388" y="4152900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7" name="Oval 36"/>
            <p:cNvSpPr/>
            <p:nvPr/>
          </p:nvSpPr>
          <p:spPr>
            <a:xfrm>
              <a:off x="2568575" y="3905250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8" name="Oval 37"/>
            <p:cNvSpPr/>
            <p:nvPr/>
          </p:nvSpPr>
          <p:spPr>
            <a:xfrm>
              <a:off x="2800350" y="3733800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9" name="Oval 38"/>
            <p:cNvSpPr/>
            <p:nvPr/>
          </p:nvSpPr>
          <p:spPr>
            <a:xfrm>
              <a:off x="3030538" y="3908425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0" name="Oval 39"/>
            <p:cNvSpPr/>
            <p:nvPr/>
          </p:nvSpPr>
          <p:spPr>
            <a:xfrm>
              <a:off x="3260725" y="3883025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1" name="Oval 40"/>
            <p:cNvSpPr/>
            <p:nvPr/>
          </p:nvSpPr>
          <p:spPr>
            <a:xfrm>
              <a:off x="3502025" y="3813175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2" name="Oval 41"/>
            <p:cNvSpPr/>
            <p:nvPr/>
          </p:nvSpPr>
          <p:spPr>
            <a:xfrm>
              <a:off x="3743325" y="3998913"/>
              <a:ext cx="152400" cy="150812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3" name="Oval 42"/>
            <p:cNvSpPr/>
            <p:nvPr/>
          </p:nvSpPr>
          <p:spPr>
            <a:xfrm>
              <a:off x="3995738" y="3916363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4" name="Oval 43"/>
            <p:cNvSpPr/>
            <p:nvPr/>
          </p:nvSpPr>
          <p:spPr>
            <a:xfrm>
              <a:off x="4248150" y="4146550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5" name="Oval 44"/>
            <p:cNvSpPr/>
            <p:nvPr/>
          </p:nvSpPr>
          <p:spPr>
            <a:xfrm>
              <a:off x="4502150" y="4310063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6" name="Oval 45"/>
            <p:cNvSpPr/>
            <p:nvPr/>
          </p:nvSpPr>
          <p:spPr>
            <a:xfrm>
              <a:off x="4754563" y="4608513"/>
              <a:ext cx="152400" cy="150812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7" name="Oval 46"/>
            <p:cNvSpPr/>
            <p:nvPr/>
          </p:nvSpPr>
          <p:spPr>
            <a:xfrm>
              <a:off x="5006975" y="4905375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8" name="Oval 47"/>
            <p:cNvSpPr/>
            <p:nvPr/>
          </p:nvSpPr>
          <p:spPr>
            <a:xfrm>
              <a:off x="5259388" y="5068888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9" name="Oval 48"/>
            <p:cNvSpPr/>
            <p:nvPr/>
          </p:nvSpPr>
          <p:spPr>
            <a:xfrm>
              <a:off x="5467350" y="5121275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0" name="Oval 49"/>
            <p:cNvSpPr/>
            <p:nvPr/>
          </p:nvSpPr>
          <p:spPr>
            <a:xfrm>
              <a:off x="5708650" y="5251450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1" name="Oval 50"/>
            <p:cNvSpPr/>
            <p:nvPr/>
          </p:nvSpPr>
          <p:spPr>
            <a:xfrm>
              <a:off x="5951538" y="5381625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grpSp>
          <p:nvGrpSpPr>
            <p:cNvPr id="52" name="Group 60"/>
            <p:cNvGrpSpPr>
              <a:grpSpLocks/>
            </p:cNvGrpSpPr>
            <p:nvPr/>
          </p:nvGrpSpPr>
          <p:grpSpPr bwMode="auto">
            <a:xfrm>
              <a:off x="4404519" y="1246188"/>
              <a:ext cx="2098675" cy="368300"/>
              <a:chOff x="4438649" y="1663509"/>
              <a:chExt cx="1319213" cy="369332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4438649" y="1792456"/>
                <a:ext cx="109768" cy="141684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800"/>
              </a:p>
            </p:txBody>
          </p:sp>
          <p:sp>
            <p:nvSpPr>
              <p:cNvPr id="59" name="TextBox 53"/>
              <p:cNvSpPr txBox="1">
                <a:spLocks noChangeArrowheads="1"/>
              </p:cNvSpPr>
              <p:nvPr/>
            </p:nvSpPr>
            <p:spPr bwMode="auto">
              <a:xfrm>
                <a:off x="4560887" y="1663509"/>
                <a:ext cx="1196975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sz="1800" dirty="0" smtClean="0">
                    <a:solidFill>
                      <a:srgbClr val="FF0000"/>
                    </a:solidFill>
                  </a:rPr>
                  <a:t>East</a:t>
                </a:r>
                <a:endParaRPr lang="en-US" sz="1800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53" name="Group 59"/>
            <p:cNvGrpSpPr>
              <a:grpSpLocks/>
            </p:cNvGrpSpPr>
            <p:nvPr/>
          </p:nvGrpSpPr>
          <p:grpSpPr bwMode="auto">
            <a:xfrm>
              <a:off x="4421981" y="1529556"/>
              <a:ext cx="1703388" cy="369887"/>
              <a:chOff x="4403724" y="2149476"/>
              <a:chExt cx="1703387" cy="369333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4403724" y="2295307"/>
                <a:ext cx="152400" cy="152172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800"/>
              </a:p>
            </p:txBody>
          </p:sp>
          <p:sp>
            <p:nvSpPr>
              <p:cNvPr id="57" name="TextBox 56"/>
              <p:cNvSpPr txBox="1">
                <a:spLocks noChangeArrowheads="1"/>
              </p:cNvSpPr>
              <p:nvPr/>
            </p:nvSpPr>
            <p:spPr bwMode="auto">
              <a:xfrm>
                <a:off x="4591048" y="2149476"/>
                <a:ext cx="1516063" cy="3693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sz="1800" dirty="0">
                    <a:solidFill>
                      <a:srgbClr val="0000FF"/>
                    </a:solidFill>
                  </a:rPr>
                  <a:t>W</a:t>
                </a:r>
                <a:r>
                  <a:rPr lang="en-US" sz="1800" dirty="0" smtClean="0">
                    <a:solidFill>
                      <a:srgbClr val="0000FF"/>
                    </a:solidFill>
                  </a:rPr>
                  <a:t>est</a:t>
                </a:r>
                <a:endParaRPr lang="en-US" sz="1800" dirty="0">
                  <a:solidFill>
                    <a:srgbClr val="0000FF"/>
                  </a:solidFill>
                </a:endParaRPr>
              </a:p>
            </p:txBody>
          </p:sp>
        </p:grpSp>
        <p:sp>
          <p:nvSpPr>
            <p:cNvPr id="54" name="TextBox 55"/>
            <p:cNvSpPr txBox="1">
              <a:spLocks noChangeArrowheads="1"/>
            </p:cNvSpPr>
            <p:nvPr/>
          </p:nvSpPr>
          <p:spPr bwMode="auto">
            <a:xfrm rot="16200000">
              <a:off x="-1160066" y="3174182"/>
              <a:ext cx="3109121" cy="416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dirty="0"/>
                <a:t>Number of </a:t>
              </a:r>
              <a:r>
                <a:rPr lang="en-US" sz="1800" dirty="0" smtClean="0"/>
                <a:t>bird species </a:t>
              </a:r>
              <a:endParaRPr lang="en-US" sz="1800" dirty="0"/>
            </a:p>
          </p:txBody>
        </p:sp>
        <p:sp>
          <p:nvSpPr>
            <p:cNvPr id="55" name="TextBox 55"/>
            <p:cNvSpPr txBox="1">
              <a:spLocks noChangeArrowheads="1"/>
            </p:cNvSpPr>
            <p:nvPr/>
          </p:nvSpPr>
          <p:spPr bwMode="auto">
            <a:xfrm>
              <a:off x="2553441" y="6165775"/>
              <a:ext cx="3807672" cy="4159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dirty="0" smtClean="0">
                  <a:latin typeface="Helvetica"/>
                  <a:cs typeface="Helvetica"/>
                </a:rPr>
                <a:t>Elevation (m)</a:t>
              </a:r>
              <a:endParaRPr lang="en-US" sz="1800" dirty="0">
                <a:latin typeface="Helvetica"/>
                <a:cs typeface="Helvetica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7547029" y="1351296"/>
            <a:ext cx="3507909" cy="3485346"/>
            <a:chOff x="1185334" y="191515"/>
            <a:chExt cx="7027334" cy="6497152"/>
          </a:xfrm>
        </p:grpSpPr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5334" y="191515"/>
              <a:ext cx="7027334" cy="6497152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62" name="Rectangle 61"/>
            <p:cNvSpPr/>
            <p:nvPr/>
          </p:nvSpPr>
          <p:spPr>
            <a:xfrm>
              <a:off x="2438400" y="1134533"/>
              <a:ext cx="1540933" cy="677334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5808132" y="2726265"/>
              <a:ext cx="1540933" cy="67733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329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685311" y="568035"/>
            <a:ext cx="7148944" cy="5664880"/>
            <a:chOff x="2535384" y="651162"/>
            <a:chExt cx="7148944" cy="56648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952" b="-30"/>
            <a:stretch/>
          </p:blipFill>
          <p:spPr>
            <a:xfrm>
              <a:off x="2535384" y="651162"/>
              <a:ext cx="7148944" cy="566488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059382" y="969818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01346" y="969817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4165398" y="1127336"/>
              <a:ext cx="775854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609599" y="2858961"/>
            <a:ext cx="39762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Why does the “transition” move </a:t>
            </a:r>
            <a:r>
              <a:rPr lang="en-US" i="1" dirty="0" smtClean="0">
                <a:latin typeface="+mj-lt"/>
              </a:rPr>
              <a:t>down</a:t>
            </a:r>
            <a:r>
              <a:rPr lang="en-US" dirty="0" smtClean="0">
                <a:latin typeface="+mj-lt"/>
              </a:rPr>
              <a:t> </a:t>
            </a:r>
          </a:p>
          <a:p>
            <a:r>
              <a:rPr lang="en-US" dirty="0" smtClean="0">
                <a:latin typeface="+mj-lt"/>
              </a:rPr>
              <a:t>from 3000m to 1500m in the West, </a:t>
            </a:r>
          </a:p>
          <a:p>
            <a:r>
              <a:rPr lang="en-US" dirty="0" smtClean="0">
                <a:latin typeface="+mj-lt"/>
              </a:rPr>
              <a:t>but remain at 1500 in the East?</a:t>
            </a:r>
            <a:endParaRPr lang="en-US" dirty="0">
              <a:latin typeface="+mj-lt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5729756" y="681937"/>
            <a:ext cx="0" cy="309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flipH="1">
            <a:off x="2769704" y="674051"/>
            <a:ext cx="2960053" cy="78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2756452" y="681937"/>
            <a:ext cx="13252" cy="19684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0041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685311" y="568035"/>
            <a:ext cx="7148944" cy="5664880"/>
            <a:chOff x="2535384" y="651162"/>
            <a:chExt cx="7148944" cy="56648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952" b="-30"/>
            <a:stretch/>
          </p:blipFill>
          <p:spPr>
            <a:xfrm>
              <a:off x="2535384" y="651162"/>
              <a:ext cx="7148944" cy="566488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059382" y="969818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01346" y="969817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09599" y="2858961"/>
            <a:ext cx="39762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Why does the “transition” move </a:t>
            </a:r>
            <a:r>
              <a:rPr lang="en-US" i="1" dirty="0" smtClean="0">
                <a:latin typeface="+mj-lt"/>
              </a:rPr>
              <a:t>down</a:t>
            </a:r>
            <a:r>
              <a:rPr lang="en-US" dirty="0" smtClean="0">
                <a:latin typeface="+mj-lt"/>
              </a:rPr>
              <a:t> </a:t>
            </a:r>
          </a:p>
          <a:p>
            <a:r>
              <a:rPr lang="en-US" dirty="0" smtClean="0">
                <a:latin typeface="+mj-lt"/>
              </a:rPr>
              <a:t>from 3000m to 1500m in the West, </a:t>
            </a:r>
          </a:p>
          <a:p>
            <a:r>
              <a:rPr lang="en-US" dirty="0" smtClean="0">
                <a:latin typeface="+mj-lt"/>
              </a:rPr>
              <a:t>but remain at 1500 in the East?</a:t>
            </a:r>
            <a:endParaRPr lang="en-US" dirty="0">
              <a:latin typeface="+mj-lt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5729756" y="681937"/>
            <a:ext cx="0" cy="309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flipH="1">
            <a:off x="2769704" y="674051"/>
            <a:ext cx="2960053" cy="78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2756452" y="681937"/>
            <a:ext cx="13252" cy="19684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ame 13"/>
          <p:cNvSpPr/>
          <p:nvPr/>
        </p:nvSpPr>
        <p:spPr>
          <a:xfrm>
            <a:off x="5244336" y="1005486"/>
            <a:ext cx="842140" cy="2076450"/>
          </a:xfrm>
          <a:prstGeom prst="frame">
            <a:avLst>
              <a:gd name="adj1" fmla="val 1827"/>
            </a:avLst>
          </a:prstGeom>
          <a:solidFill>
            <a:schemeClr val="tx1"/>
          </a:solidFill>
          <a:ln w="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1316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685311" y="568035"/>
            <a:ext cx="7148944" cy="2758261"/>
            <a:chOff x="2535384" y="651162"/>
            <a:chExt cx="7148944" cy="275826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952" b="31309"/>
            <a:stretch/>
          </p:blipFill>
          <p:spPr>
            <a:xfrm>
              <a:off x="2535384" y="651162"/>
              <a:ext cx="7148944" cy="2758261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059382" y="969818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01346" y="969817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09599" y="2858961"/>
            <a:ext cx="39762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Why does the “transition” move </a:t>
            </a:r>
            <a:r>
              <a:rPr lang="en-US" i="1" dirty="0" smtClean="0">
                <a:latin typeface="+mj-lt"/>
              </a:rPr>
              <a:t>down</a:t>
            </a:r>
            <a:r>
              <a:rPr lang="en-US" dirty="0" smtClean="0">
                <a:latin typeface="+mj-lt"/>
              </a:rPr>
              <a:t> </a:t>
            </a:r>
          </a:p>
          <a:p>
            <a:r>
              <a:rPr lang="en-US" dirty="0" smtClean="0">
                <a:latin typeface="+mj-lt"/>
              </a:rPr>
              <a:t>from 3000m to 1500m in the West, </a:t>
            </a:r>
          </a:p>
          <a:p>
            <a:r>
              <a:rPr lang="en-US" dirty="0" smtClean="0">
                <a:latin typeface="+mj-lt"/>
              </a:rPr>
              <a:t>but remain at 1500 in the East?</a:t>
            </a:r>
            <a:endParaRPr lang="en-US" dirty="0">
              <a:latin typeface="+mj-lt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5729756" y="681937"/>
            <a:ext cx="0" cy="309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flipH="1">
            <a:off x="2769704" y="674051"/>
            <a:ext cx="2960053" cy="78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2756452" y="681937"/>
            <a:ext cx="13252" cy="19684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ame 13"/>
          <p:cNvSpPr/>
          <p:nvPr/>
        </p:nvSpPr>
        <p:spPr>
          <a:xfrm>
            <a:off x="5244336" y="1005486"/>
            <a:ext cx="842140" cy="2076450"/>
          </a:xfrm>
          <a:prstGeom prst="frame">
            <a:avLst>
              <a:gd name="adj1" fmla="val 1827"/>
            </a:avLst>
          </a:prstGeom>
          <a:solidFill>
            <a:schemeClr val="tx1"/>
          </a:solidFill>
          <a:ln w="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3244" y="5180260"/>
            <a:ext cx="2033456" cy="14524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b="11374"/>
          <a:stretch/>
        </p:blipFill>
        <p:spPr>
          <a:xfrm>
            <a:off x="5659883" y="3649845"/>
            <a:ext cx="1717670" cy="14779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r="26626" b="16236"/>
          <a:stretch/>
        </p:blipFill>
        <p:spPr>
          <a:xfrm>
            <a:off x="5659883" y="5165758"/>
            <a:ext cx="1717670" cy="14669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3244" y="3644951"/>
            <a:ext cx="2033456" cy="148285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123810" y="4164597"/>
            <a:ext cx="30854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Very abundant species in both </a:t>
            </a:r>
          </a:p>
          <a:p>
            <a:r>
              <a:rPr lang="en-US" dirty="0" smtClean="0">
                <a:latin typeface="+mj-lt"/>
              </a:rPr>
              <a:t>the east and west.</a:t>
            </a:r>
          </a:p>
          <a:p>
            <a:endParaRPr lang="en-US" dirty="0">
              <a:latin typeface="+mj-l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err="1">
                <a:latin typeface="+mj-lt"/>
              </a:rPr>
              <a:t>Phylloscopus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chloronotus</a:t>
            </a:r>
            <a:endParaRPr lang="en-US" dirty="0" smtClean="0">
              <a:latin typeface="+mj-l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err="1">
                <a:latin typeface="+mj-lt"/>
              </a:rPr>
              <a:t>Phylloscopus</a:t>
            </a:r>
            <a:r>
              <a:rPr lang="en-US" dirty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reguloides</a:t>
            </a:r>
            <a:r>
              <a:rPr lang="en-US" dirty="0" smtClean="0">
                <a:latin typeface="+mj-lt"/>
              </a:rPr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latin typeface="+mj-lt"/>
              </a:rPr>
              <a:t>Phylloscopus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xanthoschistos</a:t>
            </a:r>
            <a:r>
              <a:rPr lang="en-US" dirty="0" smtClean="0">
                <a:latin typeface="+mj-lt"/>
              </a:rPr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latin typeface="+mj-lt"/>
              </a:rPr>
              <a:t>Parus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monitcolus</a:t>
            </a:r>
            <a:r>
              <a:rPr lang="en-US" dirty="0" smtClean="0">
                <a:latin typeface="+mj-lt"/>
              </a:rPr>
              <a:t> </a:t>
            </a:r>
            <a:endParaRPr lang="en-US" dirty="0">
              <a:latin typeface="+mj-lt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5883965" y="3200731"/>
            <a:ext cx="848139" cy="330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8083826" y="3200731"/>
            <a:ext cx="887896" cy="318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0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685311" y="568035"/>
            <a:ext cx="7148944" cy="5664880"/>
            <a:chOff x="2535384" y="651162"/>
            <a:chExt cx="7148944" cy="56648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952" b="-30"/>
            <a:stretch/>
          </p:blipFill>
          <p:spPr>
            <a:xfrm>
              <a:off x="2535384" y="651162"/>
              <a:ext cx="7148944" cy="566488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059382" y="969818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01346" y="969817"/>
              <a:ext cx="387927" cy="2355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09599" y="2858961"/>
            <a:ext cx="39762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Why does the “transition” move </a:t>
            </a:r>
            <a:r>
              <a:rPr lang="en-US" i="1" dirty="0" smtClean="0">
                <a:latin typeface="+mj-lt"/>
              </a:rPr>
              <a:t>down</a:t>
            </a:r>
            <a:r>
              <a:rPr lang="en-US" dirty="0" smtClean="0">
                <a:latin typeface="+mj-lt"/>
              </a:rPr>
              <a:t> </a:t>
            </a:r>
          </a:p>
          <a:p>
            <a:r>
              <a:rPr lang="en-US" dirty="0" smtClean="0">
                <a:latin typeface="+mj-lt"/>
              </a:rPr>
              <a:t>from 3000m to 1500m in the West, </a:t>
            </a:r>
          </a:p>
          <a:p>
            <a:r>
              <a:rPr lang="en-US" dirty="0" smtClean="0">
                <a:latin typeface="+mj-lt"/>
              </a:rPr>
              <a:t>but remain at 1500 in the East?</a:t>
            </a:r>
            <a:endParaRPr lang="en-US" dirty="0">
              <a:latin typeface="+mj-lt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5729756" y="681937"/>
            <a:ext cx="0" cy="309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flipH="1">
            <a:off x="2769704" y="674051"/>
            <a:ext cx="2960053" cy="78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2756452" y="681937"/>
            <a:ext cx="13252" cy="19684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ame 13"/>
          <p:cNvSpPr/>
          <p:nvPr/>
        </p:nvSpPr>
        <p:spPr>
          <a:xfrm>
            <a:off x="5244336" y="1005486"/>
            <a:ext cx="842140" cy="2076450"/>
          </a:xfrm>
          <a:prstGeom prst="frame">
            <a:avLst>
              <a:gd name="adj1" fmla="val 1827"/>
            </a:avLst>
          </a:prstGeom>
          <a:solidFill>
            <a:schemeClr val="tx1"/>
          </a:solidFill>
          <a:ln w="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69" t="21097" r="45505" b="26011"/>
          <a:stretch/>
        </p:blipFill>
        <p:spPr>
          <a:xfrm>
            <a:off x="7734076" y="3869140"/>
            <a:ext cx="2406100" cy="16916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02" t="20977" r="9849" b="26082"/>
          <a:stretch/>
        </p:blipFill>
        <p:spPr>
          <a:xfrm>
            <a:off x="4592676" y="3869140"/>
            <a:ext cx="2278972" cy="172475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593165" y="5905239"/>
            <a:ext cx="3536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K = 3 when accounting for mass</a:t>
            </a:r>
          </a:p>
          <a:p>
            <a:pPr algn="ctr"/>
            <a:r>
              <a:rPr lang="en-US" dirty="0" smtClean="0">
                <a:latin typeface="+mj-lt"/>
              </a:rPr>
              <a:t>Log(mass * abundance) 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516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27" y="886691"/>
            <a:ext cx="11329818" cy="487333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99" t="20952" r="9923" b="26151"/>
          <a:stretch/>
        </p:blipFill>
        <p:spPr>
          <a:xfrm>
            <a:off x="6703476" y="1426826"/>
            <a:ext cx="1694985" cy="16572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6" t="20975" r="45432" b="26012"/>
          <a:stretch/>
        </p:blipFill>
        <p:spPr>
          <a:xfrm>
            <a:off x="8744929" y="1426826"/>
            <a:ext cx="1818993" cy="16709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5" t="21129" r="45438" b="25997"/>
          <a:stretch/>
        </p:blipFill>
        <p:spPr>
          <a:xfrm>
            <a:off x="8744929" y="3609974"/>
            <a:ext cx="1818993" cy="16673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52" t="21015" r="9862" b="26073"/>
          <a:stretch/>
        </p:blipFill>
        <p:spPr>
          <a:xfrm>
            <a:off x="6703476" y="3609974"/>
            <a:ext cx="1719799" cy="166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5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9" r="39309"/>
          <a:stretch/>
        </p:blipFill>
        <p:spPr>
          <a:xfrm>
            <a:off x="756937" y="1434760"/>
            <a:ext cx="9737881" cy="455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478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24121" y="1007166"/>
            <a:ext cx="5366044" cy="4961126"/>
            <a:chOff x="186112" y="585788"/>
            <a:chExt cx="6317082" cy="6032500"/>
          </a:xfrm>
        </p:grpSpPr>
        <p:pic>
          <p:nvPicPr>
            <p:cNvPr id="8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1613" y="585788"/>
              <a:ext cx="6159500" cy="6032500"/>
            </a:xfrm>
            <a:prstGeom prst="rect">
              <a:avLst/>
            </a:prstGeom>
            <a:noFill/>
            <a:ln>
              <a:noFill/>
            </a:ln>
            <a:extLst/>
          </p:spPr>
        </p:pic>
        <p:sp>
          <p:nvSpPr>
            <p:cNvPr id="9" name="Rectangle 8"/>
            <p:cNvSpPr/>
            <p:nvPr/>
          </p:nvSpPr>
          <p:spPr>
            <a:xfrm>
              <a:off x="1109663" y="328771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359416" y="2865438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576388" y="2582863"/>
              <a:ext cx="109537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827213" y="2127250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087563" y="1627188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338388" y="142081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555875" y="120491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816225" y="157321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816225" y="1204913"/>
              <a:ext cx="107950" cy="1412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044825" y="2160881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294063" y="2312988"/>
              <a:ext cx="109537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544888" y="2508250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795713" y="274796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044950" y="3205456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285178" y="3530600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534416" y="3867150"/>
              <a:ext cx="109537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795838" y="4497388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012253" y="4713581"/>
              <a:ext cx="109538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263078" y="4943475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5480050" y="523716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5969000" y="5573713"/>
              <a:ext cx="107950" cy="141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5741988" y="5454650"/>
              <a:ext cx="107950" cy="1412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1" name="Oval 30"/>
            <p:cNvSpPr/>
            <p:nvPr/>
          </p:nvSpPr>
          <p:spPr>
            <a:xfrm>
              <a:off x="1098550" y="4137025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2" name="Oval 31"/>
            <p:cNvSpPr/>
            <p:nvPr/>
          </p:nvSpPr>
          <p:spPr>
            <a:xfrm>
              <a:off x="1306513" y="4011613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3" name="Oval 32"/>
            <p:cNvSpPr/>
            <p:nvPr/>
          </p:nvSpPr>
          <p:spPr>
            <a:xfrm>
              <a:off x="1547813" y="4197350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4" name="Oval 33"/>
            <p:cNvSpPr/>
            <p:nvPr/>
          </p:nvSpPr>
          <p:spPr>
            <a:xfrm>
              <a:off x="1811338" y="4271963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5" name="Oval 34"/>
            <p:cNvSpPr/>
            <p:nvPr/>
          </p:nvSpPr>
          <p:spPr>
            <a:xfrm>
              <a:off x="2074863" y="4213225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6" name="Oval 35"/>
            <p:cNvSpPr/>
            <p:nvPr/>
          </p:nvSpPr>
          <p:spPr>
            <a:xfrm>
              <a:off x="2338388" y="4152900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7" name="Oval 36"/>
            <p:cNvSpPr/>
            <p:nvPr/>
          </p:nvSpPr>
          <p:spPr>
            <a:xfrm>
              <a:off x="2568575" y="3905250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8" name="Oval 37"/>
            <p:cNvSpPr/>
            <p:nvPr/>
          </p:nvSpPr>
          <p:spPr>
            <a:xfrm>
              <a:off x="2800350" y="3733800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9" name="Oval 38"/>
            <p:cNvSpPr/>
            <p:nvPr/>
          </p:nvSpPr>
          <p:spPr>
            <a:xfrm>
              <a:off x="3030538" y="3908425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0" name="Oval 39"/>
            <p:cNvSpPr/>
            <p:nvPr/>
          </p:nvSpPr>
          <p:spPr>
            <a:xfrm>
              <a:off x="3260725" y="3883025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1" name="Oval 40"/>
            <p:cNvSpPr/>
            <p:nvPr/>
          </p:nvSpPr>
          <p:spPr>
            <a:xfrm>
              <a:off x="3502025" y="3813175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2" name="Oval 41"/>
            <p:cNvSpPr/>
            <p:nvPr/>
          </p:nvSpPr>
          <p:spPr>
            <a:xfrm>
              <a:off x="3743325" y="3998913"/>
              <a:ext cx="152400" cy="150812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3" name="Oval 42"/>
            <p:cNvSpPr/>
            <p:nvPr/>
          </p:nvSpPr>
          <p:spPr>
            <a:xfrm>
              <a:off x="3995738" y="3916363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4" name="Oval 43"/>
            <p:cNvSpPr/>
            <p:nvPr/>
          </p:nvSpPr>
          <p:spPr>
            <a:xfrm>
              <a:off x="4248150" y="4146550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5" name="Oval 44"/>
            <p:cNvSpPr/>
            <p:nvPr/>
          </p:nvSpPr>
          <p:spPr>
            <a:xfrm>
              <a:off x="4502150" y="4310063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6" name="Oval 45"/>
            <p:cNvSpPr/>
            <p:nvPr/>
          </p:nvSpPr>
          <p:spPr>
            <a:xfrm>
              <a:off x="4754563" y="4608513"/>
              <a:ext cx="152400" cy="150812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7" name="Oval 46"/>
            <p:cNvSpPr/>
            <p:nvPr/>
          </p:nvSpPr>
          <p:spPr>
            <a:xfrm>
              <a:off x="5006975" y="4905375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8" name="Oval 47"/>
            <p:cNvSpPr/>
            <p:nvPr/>
          </p:nvSpPr>
          <p:spPr>
            <a:xfrm>
              <a:off x="5259388" y="5068888"/>
              <a:ext cx="152400" cy="152400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9" name="Oval 48"/>
            <p:cNvSpPr/>
            <p:nvPr/>
          </p:nvSpPr>
          <p:spPr>
            <a:xfrm>
              <a:off x="5467350" y="5121275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0" name="Oval 49"/>
            <p:cNvSpPr/>
            <p:nvPr/>
          </p:nvSpPr>
          <p:spPr>
            <a:xfrm>
              <a:off x="5708650" y="5251450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1" name="Oval 50"/>
            <p:cNvSpPr/>
            <p:nvPr/>
          </p:nvSpPr>
          <p:spPr>
            <a:xfrm>
              <a:off x="5951538" y="5381625"/>
              <a:ext cx="152400" cy="150813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grpSp>
          <p:nvGrpSpPr>
            <p:cNvPr id="52" name="Group 60"/>
            <p:cNvGrpSpPr>
              <a:grpSpLocks/>
            </p:cNvGrpSpPr>
            <p:nvPr/>
          </p:nvGrpSpPr>
          <p:grpSpPr bwMode="auto">
            <a:xfrm>
              <a:off x="4404519" y="1246188"/>
              <a:ext cx="2098675" cy="368300"/>
              <a:chOff x="4438649" y="1663509"/>
              <a:chExt cx="1319213" cy="369332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4438649" y="1792456"/>
                <a:ext cx="109768" cy="141684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800"/>
              </a:p>
            </p:txBody>
          </p:sp>
          <p:sp>
            <p:nvSpPr>
              <p:cNvPr id="59" name="TextBox 53"/>
              <p:cNvSpPr txBox="1">
                <a:spLocks noChangeArrowheads="1"/>
              </p:cNvSpPr>
              <p:nvPr/>
            </p:nvSpPr>
            <p:spPr bwMode="auto">
              <a:xfrm>
                <a:off x="4560887" y="1663509"/>
                <a:ext cx="1196975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sz="1800" dirty="0" smtClean="0">
                    <a:solidFill>
                      <a:srgbClr val="FF0000"/>
                    </a:solidFill>
                  </a:rPr>
                  <a:t>East</a:t>
                </a:r>
                <a:endParaRPr lang="en-US" sz="1800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53" name="Group 59"/>
            <p:cNvGrpSpPr>
              <a:grpSpLocks/>
            </p:cNvGrpSpPr>
            <p:nvPr/>
          </p:nvGrpSpPr>
          <p:grpSpPr bwMode="auto">
            <a:xfrm>
              <a:off x="4421981" y="1529556"/>
              <a:ext cx="1703388" cy="369887"/>
              <a:chOff x="4403724" y="2149476"/>
              <a:chExt cx="1703387" cy="369333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4403724" y="2295307"/>
                <a:ext cx="152400" cy="152172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800"/>
              </a:p>
            </p:txBody>
          </p:sp>
          <p:sp>
            <p:nvSpPr>
              <p:cNvPr id="57" name="TextBox 56"/>
              <p:cNvSpPr txBox="1">
                <a:spLocks noChangeArrowheads="1"/>
              </p:cNvSpPr>
              <p:nvPr/>
            </p:nvSpPr>
            <p:spPr bwMode="auto">
              <a:xfrm>
                <a:off x="4591048" y="2149476"/>
                <a:ext cx="1516063" cy="3693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sz="1800" dirty="0">
                    <a:solidFill>
                      <a:srgbClr val="0000FF"/>
                    </a:solidFill>
                  </a:rPr>
                  <a:t>W</a:t>
                </a:r>
                <a:r>
                  <a:rPr lang="en-US" sz="1800" dirty="0" smtClean="0">
                    <a:solidFill>
                      <a:srgbClr val="0000FF"/>
                    </a:solidFill>
                  </a:rPr>
                  <a:t>est</a:t>
                </a:r>
                <a:endParaRPr lang="en-US" sz="1800" dirty="0">
                  <a:solidFill>
                    <a:srgbClr val="0000FF"/>
                  </a:solidFill>
                </a:endParaRPr>
              </a:p>
            </p:txBody>
          </p:sp>
        </p:grpSp>
        <p:sp>
          <p:nvSpPr>
            <p:cNvPr id="54" name="TextBox 55"/>
            <p:cNvSpPr txBox="1">
              <a:spLocks noChangeArrowheads="1"/>
            </p:cNvSpPr>
            <p:nvPr/>
          </p:nvSpPr>
          <p:spPr bwMode="auto">
            <a:xfrm rot="16200000">
              <a:off x="-1160066" y="3174182"/>
              <a:ext cx="3109121" cy="416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dirty="0"/>
                <a:t>Number of </a:t>
              </a:r>
              <a:r>
                <a:rPr lang="en-US" sz="1800" dirty="0" smtClean="0"/>
                <a:t>bird species </a:t>
              </a:r>
              <a:endParaRPr lang="en-US" sz="1800" dirty="0"/>
            </a:p>
          </p:txBody>
        </p:sp>
        <p:sp>
          <p:nvSpPr>
            <p:cNvPr id="55" name="TextBox 55"/>
            <p:cNvSpPr txBox="1">
              <a:spLocks noChangeArrowheads="1"/>
            </p:cNvSpPr>
            <p:nvPr/>
          </p:nvSpPr>
          <p:spPr bwMode="auto">
            <a:xfrm>
              <a:off x="2553441" y="6165775"/>
              <a:ext cx="3807672" cy="4159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dirty="0" smtClean="0">
                  <a:latin typeface="Helvetica"/>
                  <a:cs typeface="Helvetica"/>
                </a:rPr>
                <a:t>Elevation (m)</a:t>
              </a:r>
              <a:endParaRPr lang="en-US" sz="1800" dirty="0">
                <a:latin typeface="Helvetica"/>
                <a:cs typeface="Helvetica"/>
              </a:endParaRPr>
            </a:p>
          </p:txBody>
        </p:sp>
      </p:grpSp>
      <p:pic>
        <p:nvPicPr>
          <p:cNvPr id="64" name="Picture 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647" y="1966098"/>
            <a:ext cx="6267565" cy="3039069"/>
          </a:xfrm>
          <a:prstGeom prst="rect">
            <a:avLst/>
          </a:prstGeom>
        </p:spPr>
      </p:pic>
      <p:sp>
        <p:nvSpPr>
          <p:cNvPr id="65" name="TextBox 55"/>
          <p:cNvSpPr txBox="1">
            <a:spLocks noChangeArrowheads="1"/>
          </p:cNvSpPr>
          <p:nvPr/>
        </p:nvSpPr>
        <p:spPr bwMode="auto">
          <a:xfrm>
            <a:off x="6672464" y="4558095"/>
            <a:ext cx="3234426" cy="34206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latin typeface="Helvetica"/>
                <a:cs typeface="Helvetica"/>
              </a:rPr>
              <a:t>Elevation (m)</a:t>
            </a:r>
            <a:endParaRPr lang="en-US" sz="1800" dirty="0">
              <a:latin typeface="Helvetica"/>
              <a:cs typeface="Helvetica"/>
            </a:endParaRPr>
          </a:p>
        </p:txBody>
      </p:sp>
      <p:sp>
        <p:nvSpPr>
          <p:cNvPr id="66" name="TextBox 55"/>
          <p:cNvSpPr txBox="1">
            <a:spLocks noChangeArrowheads="1"/>
          </p:cNvSpPr>
          <p:nvPr/>
        </p:nvSpPr>
        <p:spPr bwMode="auto">
          <a:xfrm>
            <a:off x="9926546" y="4605252"/>
            <a:ext cx="1722115" cy="36933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 smtClean="0">
                <a:latin typeface="Helvetica"/>
                <a:cs typeface="Helvetica"/>
              </a:rPr>
              <a:t>Elevation (m)</a:t>
            </a:r>
            <a:endParaRPr lang="en-US" sz="18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883640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908486" y="403233"/>
            <a:ext cx="7918377" cy="6118127"/>
            <a:chOff x="321733" y="188080"/>
            <a:chExt cx="8326966" cy="6428620"/>
          </a:xfrm>
        </p:grpSpPr>
        <p:grpSp>
          <p:nvGrpSpPr>
            <p:cNvPr id="5" name="Group 4"/>
            <p:cNvGrpSpPr/>
            <p:nvPr/>
          </p:nvGrpSpPr>
          <p:grpSpPr>
            <a:xfrm>
              <a:off x="321733" y="188080"/>
              <a:ext cx="8326966" cy="6428620"/>
              <a:chOff x="207433" y="188080"/>
              <a:chExt cx="8326966" cy="6428620"/>
            </a:xfrm>
          </p:grpSpPr>
          <p:pic>
            <p:nvPicPr>
              <p:cNvPr id="8" name="Picture 7" descr="alt_with_gird_lc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6099" y="188080"/>
                <a:ext cx="7988300" cy="6428620"/>
              </a:xfrm>
              <a:prstGeom prst="rect">
                <a:avLst/>
              </a:prstGeom>
            </p:spPr>
          </p:pic>
          <p:pic>
            <p:nvPicPr>
              <p:cNvPr id="9" name="Picture 8" descr="species_richness_himalayas.pdf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r="88401"/>
              <a:stretch/>
            </p:blipFill>
            <p:spPr>
              <a:xfrm>
                <a:off x="207433" y="558800"/>
                <a:ext cx="948268" cy="5838976"/>
              </a:xfrm>
              <a:prstGeom prst="rect">
                <a:avLst/>
              </a:prstGeom>
            </p:spPr>
          </p:pic>
          <p:pic>
            <p:nvPicPr>
              <p:cNvPr id="10" name="Picture 9" descr="species_richness_himalayas.pdf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130" t="81782" r="9327"/>
              <a:stretch/>
            </p:blipFill>
            <p:spPr>
              <a:xfrm>
                <a:off x="1193801" y="5283200"/>
                <a:ext cx="6502400" cy="1063776"/>
              </a:xfrm>
              <a:prstGeom prst="rect">
                <a:avLst/>
              </a:prstGeom>
            </p:spPr>
          </p:pic>
        </p:grpSp>
        <p:sp>
          <p:nvSpPr>
            <p:cNvPr id="6" name="Rectangle 5"/>
            <p:cNvSpPr/>
            <p:nvPr/>
          </p:nvSpPr>
          <p:spPr>
            <a:xfrm>
              <a:off x="334432" y="188080"/>
              <a:ext cx="843280" cy="11853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31044" y="5431368"/>
              <a:ext cx="843280" cy="11853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56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3213847" y="430306"/>
            <a:ext cx="8077693" cy="5966012"/>
            <a:chOff x="0" y="0"/>
            <a:chExt cx="10007600" cy="7391400"/>
          </a:xfrm>
        </p:grpSpPr>
        <p:pic>
          <p:nvPicPr>
            <p:cNvPr id="19" name="Picture 18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0007600" cy="7391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0" name="Group 7"/>
            <p:cNvGrpSpPr>
              <a:grpSpLocks/>
            </p:cNvGrpSpPr>
            <p:nvPr/>
          </p:nvGrpSpPr>
          <p:grpSpPr bwMode="auto">
            <a:xfrm>
              <a:off x="6553200" y="1676400"/>
              <a:ext cx="2133600" cy="1295400"/>
              <a:chOff x="4128" y="1056"/>
              <a:chExt cx="1344" cy="816"/>
            </a:xfrm>
          </p:grpSpPr>
          <p:sp>
            <p:nvSpPr>
              <p:cNvPr id="21" name="Line 3"/>
              <p:cNvSpPr>
                <a:spLocks noChangeShapeType="1"/>
              </p:cNvSpPr>
              <p:nvPr/>
            </p:nvSpPr>
            <p:spPr bwMode="auto">
              <a:xfrm flipV="1">
                <a:off x="4992" y="1248"/>
                <a:ext cx="480" cy="624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2" name="Line 4"/>
              <p:cNvSpPr>
                <a:spLocks noChangeShapeType="1"/>
              </p:cNvSpPr>
              <p:nvPr/>
            </p:nvSpPr>
            <p:spPr bwMode="auto">
              <a:xfrm flipV="1">
                <a:off x="4128" y="1056"/>
                <a:ext cx="480" cy="624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" name="Line 5"/>
              <p:cNvSpPr>
                <a:spLocks noChangeShapeType="1"/>
              </p:cNvSpPr>
              <p:nvPr/>
            </p:nvSpPr>
            <p:spPr bwMode="auto">
              <a:xfrm>
                <a:off x="4608" y="1056"/>
                <a:ext cx="864" cy="192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" name="Line 6"/>
              <p:cNvSpPr>
                <a:spLocks noChangeShapeType="1"/>
              </p:cNvSpPr>
              <p:nvPr/>
            </p:nvSpPr>
            <p:spPr bwMode="auto">
              <a:xfrm>
                <a:off x="4128" y="1680"/>
                <a:ext cx="864" cy="192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32" name="Group 31"/>
          <p:cNvGrpSpPr/>
          <p:nvPr/>
        </p:nvGrpSpPr>
        <p:grpSpPr>
          <a:xfrm>
            <a:off x="0" y="0"/>
            <a:ext cx="1831760" cy="6858000"/>
            <a:chOff x="0" y="993003"/>
            <a:chExt cx="1581324" cy="5460696"/>
          </a:xfrm>
        </p:grpSpPr>
        <p:pic>
          <p:nvPicPr>
            <p:cNvPr id="33" name="Picture 32" descr="IMG_9364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100" t="16567" b="2224"/>
            <a:stretch/>
          </p:blipFill>
          <p:spPr>
            <a:xfrm>
              <a:off x="0" y="993003"/>
              <a:ext cx="1581324" cy="1962664"/>
            </a:xfrm>
            <a:prstGeom prst="rect">
              <a:avLst/>
            </a:prstGeom>
          </p:spPr>
        </p:pic>
        <p:pic>
          <p:nvPicPr>
            <p:cNvPr id="34" name="Picture 33" descr="IMG_9191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488" b="33333"/>
            <a:stretch/>
          </p:blipFill>
          <p:spPr>
            <a:xfrm>
              <a:off x="0" y="2947201"/>
              <a:ext cx="1581324" cy="1286016"/>
            </a:xfrm>
            <a:prstGeom prst="rect">
              <a:avLst/>
            </a:prstGeom>
          </p:spPr>
        </p:pic>
        <p:pic>
          <p:nvPicPr>
            <p:cNvPr id="35" name="Picture 34" descr="IMG_8830_2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62" b="28719"/>
            <a:stretch/>
          </p:blipFill>
          <p:spPr>
            <a:xfrm>
              <a:off x="0" y="4218454"/>
              <a:ext cx="1581323" cy="1235271"/>
            </a:xfrm>
            <a:prstGeom prst="rect">
              <a:avLst/>
            </a:prstGeom>
          </p:spPr>
        </p:pic>
        <p:pic>
          <p:nvPicPr>
            <p:cNvPr id="36" name="Picture 35" descr="IMG_8655.JP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60" b="50614"/>
            <a:stretch/>
          </p:blipFill>
          <p:spPr>
            <a:xfrm>
              <a:off x="1" y="5216431"/>
              <a:ext cx="1581322" cy="1237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377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37670" y="134292"/>
            <a:ext cx="3471498" cy="2648558"/>
            <a:chOff x="660399" y="188080"/>
            <a:chExt cx="7988300" cy="6428620"/>
          </a:xfrm>
        </p:grpSpPr>
        <p:pic>
          <p:nvPicPr>
            <p:cNvPr id="10" name="Picture 9" descr="alt_with_gird_lc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399" y="188080"/>
              <a:ext cx="7988300" cy="6428620"/>
            </a:xfrm>
            <a:prstGeom prst="rect">
              <a:avLst/>
            </a:prstGeom>
          </p:spPr>
        </p:pic>
        <p:sp>
          <p:nvSpPr>
            <p:cNvPr id="12" name="Donut 11"/>
            <p:cNvSpPr/>
            <p:nvPr/>
          </p:nvSpPr>
          <p:spPr>
            <a:xfrm>
              <a:off x="5858935" y="3712631"/>
              <a:ext cx="342900" cy="355600"/>
            </a:xfrm>
            <a:prstGeom prst="donut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9" name="Picture 8" descr="d1_grid_abundance_hist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533" y="2654301"/>
            <a:ext cx="4890363" cy="36135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grpSp>
        <p:nvGrpSpPr>
          <p:cNvPr id="11" name="Group 10"/>
          <p:cNvGrpSpPr/>
          <p:nvPr/>
        </p:nvGrpSpPr>
        <p:grpSpPr>
          <a:xfrm>
            <a:off x="7035327" y="970896"/>
            <a:ext cx="3543559" cy="2451100"/>
            <a:chOff x="5397500" y="2387600"/>
            <a:chExt cx="3543559" cy="2451100"/>
          </a:xfrm>
          <a:effectLst/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7500" y="2387600"/>
              <a:ext cx="3543559" cy="245110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/>
          </p:spPr>
        </p:pic>
        <p:sp>
          <p:nvSpPr>
            <p:cNvPr id="4" name="Rectangle 3"/>
            <p:cNvSpPr/>
            <p:nvPr/>
          </p:nvSpPr>
          <p:spPr>
            <a:xfrm>
              <a:off x="8102368" y="4616390"/>
              <a:ext cx="817602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latin typeface="Helvetica"/>
                  <a:cs typeface="Helvetica"/>
                </a:rPr>
                <a:t>   David Blank</a:t>
              </a:r>
            </a:p>
          </p:txBody>
        </p:sp>
      </p:grpSp>
      <p:sp>
        <p:nvSpPr>
          <p:cNvPr id="13" name="Rectangle 12"/>
          <p:cNvSpPr/>
          <p:nvPr/>
        </p:nvSpPr>
        <p:spPr>
          <a:xfrm>
            <a:off x="1909233" y="5892065"/>
            <a:ext cx="4750662" cy="1396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131897" y="3072744"/>
            <a:ext cx="1516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  <a:cs typeface="Helvetica"/>
              </a:rPr>
              <a:t>N = 11 species</a:t>
            </a:r>
          </a:p>
        </p:txBody>
      </p:sp>
    </p:spTree>
    <p:extLst>
      <p:ext uri="{BB962C8B-B14F-4D97-AF65-F5344CB8AC3E}">
        <p14:creationId xmlns:p14="http://schemas.microsoft.com/office/powerpoint/2010/main" val="26135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337670" y="134292"/>
            <a:ext cx="3471498" cy="2648558"/>
            <a:chOff x="660399" y="188080"/>
            <a:chExt cx="7988300" cy="6428620"/>
          </a:xfrm>
        </p:grpSpPr>
        <p:pic>
          <p:nvPicPr>
            <p:cNvPr id="26" name="Picture 25" descr="alt_with_gird_lc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399" y="188080"/>
              <a:ext cx="7988300" cy="6428620"/>
            </a:xfrm>
            <a:prstGeom prst="rect">
              <a:avLst/>
            </a:prstGeom>
          </p:spPr>
        </p:pic>
        <p:sp>
          <p:nvSpPr>
            <p:cNvPr id="27" name="Donut 26"/>
            <p:cNvSpPr/>
            <p:nvPr/>
          </p:nvSpPr>
          <p:spPr>
            <a:xfrm>
              <a:off x="7040035" y="3852331"/>
              <a:ext cx="342900" cy="355600"/>
            </a:xfrm>
            <a:prstGeom prst="donut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613" y="930607"/>
            <a:ext cx="3666351" cy="24442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9" name="Picture 8" descr="a2_grid_histogram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299" y="2681194"/>
            <a:ext cx="4894595" cy="36166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sp>
        <p:nvSpPr>
          <p:cNvPr id="10" name="Rectangle 9"/>
          <p:cNvSpPr/>
          <p:nvPr/>
        </p:nvSpPr>
        <p:spPr>
          <a:xfrm>
            <a:off x="1803299" y="5918958"/>
            <a:ext cx="4894595" cy="1396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213510" y="3159397"/>
            <a:ext cx="703438" cy="21544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800" dirty="0" smtClean="0">
                <a:latin typeface="Helvetica"/>
                <a:cs typeface="Helvetica"/>
              </a:rPr>
              <a:t>JJ Harrison</a:t>
            </a:r>
            <a:endParaRPr lang="en-US" sz="80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169895" y="3099638"/>
            <a:ext cx="1516762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  <a:cs typeface="Helvetica"/>
              </a:rPr>
              <a:t>N = 34 species</a:t>
            </a:r>
            <a:endParaRPr lang="en-US" dirty="0">
              <a:latin typeface="+mj-lt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7812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lev_No_Label_network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681" r="16688" b="53519"/>
          <a:stretch/>
        </p:blipFill>
        <p:spPr>
          <a:xfrm>
            <a:off x="3175000" y="1043404"/>
            <a:ext cx="5842000" cy="5437189"/>
          </a:xfrm>
          <a:prstGeom prst="rect">
            <a:avLst/>
          </a:prstGeom>
        </p:spPr>
      </p:pic>
      <p:pic>
        <p:nvPicPr>
          <p:cNvPr id="4" name="Picture 3" descr="GeoVSelev_phybeta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79" t="25872" r="25658" b="28623"/>
          <a:stretch/>
        </p:blipFill>
        <p:spPr>
          <a:xfrm rot="10800000">
            <a:off x="8686801" y="1136028"/>
            <a:ext cx="253999" cy="10498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017000" y="2001229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  <a:cs typeface="Helvetica"/>
              </a:rPr>
              <a:t>200 m</a:t>
            </a:r>
            <a:endParaRPr lang="en-US" dirty="0">
              <a:latin typeface="+mj-lt"/>
              <a:cs typeface="Helvetic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017000" y="1163030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  <a:cs typeface="Helvetica"/>
              </a:rPr>
              <a:t>4200 m</a:t>
            </a:r>
            <a:endParaRPr lang="en-US" dirty="0">
              <a:latin typeface="+mj-lt"/>
              <a:cs typeface="Helvetic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369431" y="1559363"/>
            <a:ext cx="10329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+mj-lt"/>
                <a:cs typeface="Helvetica"/>
              </a:rPr>
              <a:t>Elevation</a:t>
            </a:r>
            <a:endParaRPr lang="en-US" dirty="0">
              <a:latin typeface="+mj-lt"/>
              <a:cs typeface="Helvetic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68270" y="396927"/>
            <a:ext cx="56554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  <a:cs typeface="Helvetica"/>
              </a:rPr>
              <a:t>Forest patches are connected through shared species</a:t>
            </a:r>
            <a:endParaRPr lang="en-US" sz="2000" dirty="0">
              <a:latin typeface="+mj-lt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574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322"/>
          <a:stretch/>
        </p:blipFill>
        <p:spPr>
          <a:xfrm>
            <a:off x="1275222" y="529393"/>
            <a:ext cx="6412346" cy="330086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45"/>
          <a:stretch/>
        </p:blipFill>
        <p:spPr>
          <a:xfrm>
            <a:off x="7687568" y="791190"/>
            <a:ext cx="3168576" cy="3039069"/>
          </a:xfrm>
          <a:prstGeom prst="rect">
            <a:avLst/>
          </a:prstGeom>
        </p:spPr>
      </p:pic>
      <p:sp>
        <p:nvSpPr>
          <p:cNvPr id="6" name="TextBox 55"/>
          <p:cNvSpPr txBox="1">
            <a:spLocks noChangeArrowheads="1"/>
          </p:cNvSpPr>
          <p:nvPr/>
        </p:nvSpPr>
        <p:spPr bwMode="auto">
          <a:xfrm>
            <a:off x="8941864" y="3395046"/>
            <a:ext cx="1593613" cy="30777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dirty="0" smtClean="0">
                <a:latin typeface="Helvetica"/>
                <a:cs typeface="Helvetica"/>
              </a:rPr>
              <a:t>Elevation (m)</a:t>
            </a:r>
            <a:endParaRPr lang="en-US" sz="14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9172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292</Words>
  <Application>Microsoft Macintosh PowerPoint</Application>
  <PresentationFormat>Widescreen</PresentationFormat>
  <Paragraphs>67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Helvetica</vt:lpstr>
      <vt:lpstr>ＭＳ Ｐゴシック</vt:lpstr>
      <vt:lpstr>Office Theme</vt:lpstr>
      <vt:lpstr>Assembly of the  Himalayan Avifauna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Assembly of the  Himalayan Avifauna </dc:title>
  <dc:creator>Alexander White</dc:creator>
  <cp:lastModifiedBy>Alexander White</cp:lastModifiedBy>
  <cp:revision>28</cp:revision>
  <dcterms:created xsi:type="dcterms:W3CDTF">2015-10-29T21:25:33Z</dcterms:created>
  <dcterms:modified xsi:type="dcterms:W3CDTF">2015-10-30T20:00:58Z</dcterms:modified>
</cp:coreProperties>
</file>

<file path=docProps/thumbnail.jpeg>
</file>